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25"/>
  </p:notesMasterIdLst>
  <p:sldIdLst>
    <p:sldId id="278" r:id="rId5"/>
    <p:sldId id="306" r:id="rId6"/>
    <p:sldId id="305" r:id="rId7"/>
    <p:sldId id="279" r:id="rId8"/>
    <p:sldId id="30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301" r:id="rId18"/>
    <p:sldId id="289" r:id="rId19"/>
    <p:sldId id="304" r:id="rId20"/>
    <p:sldId id="288" r:id="rId21"/>
    <p:sldId id="290" r:id="rId22"/>
    <p:sldId id="309" r:id="rId23"/>
    <p:sldId id="302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Light" panose="020B0306030504020204" pitchFamily="34" charset="0"/>
      <p:regular r:id="rId34"/>
      <p:bold r:id="rId35"/>
      <p:italic r:id="rId36"/>
      <p:boldItalic r:id="rId37"/>
    </p:embeddedFont>
    <p:embeddedFont>
      <p:font typeface="Open Sans SemiBold" panose="020B0706030804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E034D-CC8B-4D5A-8E17-5941951848B1}" v="8" dt="2022-02-03T09:04:45.859"/>
    <p1510:client id="{A07EDF73-1DB5-4C73-81A8-D6C668F244D3}" v="57" dt="2022-02-03T06:47:17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6" autoAdjust="0"/>
    <p:restoredTop sz="94660"/>
  </p:normalViewPr>
  <p:slideViewPr>
    <p:cSldViewPr snapToGrid="0">
      <p:cViewPr varScale="1">
        <p:scale>
          <a:sx n="199" d="100"/>
          <a:sy n="199" d="100"/>
        </p:scale>
        <p:origin x="3222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2/3/2022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F7A2AE-674E-49E8-9410-1A169F2102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A4C0421-57F5-4D69-AC35-37FA601637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BE345E-6403-48E2-B49B-F714926B32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883FA30-23F4-4BEC-857C-0B47F5923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163ACCB-5C7C-42D7-BC2A-18CC5A5282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7FA2B1-9A8F-48FE-A991-8463D620F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7C79A51-BEF0-4DE2-8A0D-E2139B6B4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5D55CD6-B97E-4157-A283-6A1394C58D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9FC1A6-2635-47DD-A445-CE476C4E99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473B7-0FEB-4A1C-9A52-8A4CEFB73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2574DE1-1C3A-45FC-BC3B-50F551C8A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61C6E3-E36D-4335-AA46-7AEB3CF36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6E55D8-DA60-454B-9916-9665C29F97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ECFDFE-82CF-45C3-96FD-4E71E4E4D1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8D6407-3DA9-4966-BEF7-DABDC60FBC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AAC4B8-D823-42D3-B1F6-5F8079376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AF5E45A-AF42-40C5-AAA3-23BA804FC8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C25DF1-1FB2-459A-8680-F475FCF2C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6EC520-493B-4D05-B155-338C12849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392BC9-74E1-44F2-9E17-EFAFF7EA9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320C1-91B3-4F9A-AF03-365F1D4DEA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69226-8D99-42A2-A29B-25685CA69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A59F7A-A9E7-4ACB-9035-A816EB371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88C061-E7E4-4B8C-980B-AABC87ADC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F21F8-39C5-4E05-BBE1-7C6FC9BE94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66DDA5-C167-43FC-B67D-84BB1889EF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0861E4-C02E-4145-BDB4-F17969384B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996608-9C7D-403C-9F3A-981BD18369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770079-730D-41E2-AD29-BA65A4AA3D6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0A5395-6203-44DD-A1D3-742111B32E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09C9CEB-DF29-47D9-AD8A-74B3B7EC0E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9C7BF-75C0-416F-9F6D-4C5EDF6C4F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9C8B71-0E6E-4203-AC3F-7AFD3BDB44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C8F689A-E57D-48F5-8DF0-455FF2DA5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FE0BC4-F063-4569-A1FA-324E7587DB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C74601-DB43-49C0-B0AE-E205C3FA1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CEA4844-384E-4858-BABB-B97B5464C6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4FB286-C39A-4AFC-9A27-4DE7B57B40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891F48-74F7-4D4C-8DEC-8A42CABB6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9208E50-B7F6-48DF-A129-BDCF240B8B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FF1D1-15F1-4DBA-B8D5-DAD0E48C10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4D5C9E-125B-4FB5-BA64-17FD224A7F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133581-2D84-4FEC-9B97-601D895DBF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1440F2-CD02-43E9-B611-301FC4DEAA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D86278-25BE-4D94-9D24-56ED8E825F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1FB3D62-86E4-43A7-A9F1-31A57B249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18B455-63CE-45CD-94A9-72C385FF64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339910-B43E-44A7-842F-E9B9F5C06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F35738F-9094-4491-9555-300EF2275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8" y="4788332"/>
            <a:ext cx="1071737" cy="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3095B8-EC13-40CE-A470-65981689A9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253" y="4667012"/>
            <a:ext cx="1003678" cy="4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78" r:id="rId17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giesen.wordpress.com/2013/02/17/optimizing-sw-occlusion-culling-index/" TargetMode="External"/><Relationship Id="rId2" Type="http://schemas.openxmlformats.org/officeDocument/2006/relationships/hyperlink" Target="https://www.scratchapixel.com/lessons/3d-basic-rendering/rasterization-practical-implementation/rasterization-practical-implemen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t7Ztio8cwqM" TargetMode="External"/><Relationship Id="rId5" Type="http://schemas.openxmlformats.org/officeDocument/2006/relationships/hyperlink" Target="https://www.youtube.com/watch?v=uehGqieEbus&amp;list=PLqCJpWy5Fohe8ucwhksiv9hTF5sfid8lA" TargetMode="External"/><Relationship Id="rId4" Type="http://schemas.openxmlformats.org/officeDocument/2006/relationships/hyperlink" Target="https://www.youtube.com/watch?v=PahbNFypu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026A-F308-4C77-A6B2-C48A6148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Rusterizer</a:t>
            </a:r>
            <a:r>
              <a:rPr lang="en-GB" dirty="0"/>
              <a:t> Masterclass</a:t>
            </a:r>
            <a:br>
              <a:rPr lang="en-GB" dirty="0"/>
            </a:br>
            <a:r>
              <a:rPr lang="en-GB" dirty="0"/>
              <a:t>“Hello Triangle!”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1D12-D82E-432B-ADD0-6E35D1E7E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Luca Quartesan – quartesan.l@buas.nl – 03-10/02/2021</a:t>
            </a:r>
          </a:p>
        </p:txBody>
      </p:sp>
    </p:spTree>
    <p:extLst>
      <p:ext uri="{BB962C8B-B14F-4D97-AF65-F5344CB8AC3E}">
        <p14:creationId xmlns:p14="http://schemas.microsoft.com/office/powerpoint/2010/main" val="184840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250547" cy="3437994"/>
          </a:xfrm>
        </p:spPr>
        <p:txBody>
          <a:bodyPr/>
          <a:lstStyle/>
          <a:p>
            <a:r>
              <a:rPr lang="en-GB" sz="1800" dirty="0"/>
              <a:t>Pineda, J. (1988). </a:t>
            </a:r>
            <a:r>
              <a:rPr lang="en-GB" sz="1800" i="1" dirty="0"/>
              <a:t>A parallel algorithm for polygon rasterization</a:t>
            </a:r>
            <a:r>
              <a:rPr lang="en-GB" sz="1800" dirty="0"/>
              <a:t>. </a:t>
            </a:r>
          </a:p>
          <a:p>
            <a:r>
              <a:rPr lang="en-GB" sz="1800" dirty="0"/>
              <a:t>given a line how can we determine on which side lays a point? 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205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68916C87-0CD9-4C9D-8BE6-BA0C093C0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11961"/>
          <a:stretch/>
        </p:blipFill>
        <p:spPr bwMode="auto">
          <a:xfrm>
            <a:off x="6778016" y="1526630"/>
            <a:ext cx="2047931" cy="26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5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061971" cy="3437994"/>
          </a:xfrm>
        </p:spPr>
        <p:txBody>
          <a:bodyPr/>
          <a:lstStyle/>
          <a:p>
            <a:r>
              <a:rPr lang="en-GB" sz="1800" dirty="0"/>
              <a:t>Determinant: </a:t>
            </a:r>
          </a:p>
          <a:p>
            <a:pPr lvl="1"/>
            <a:r>
              <a:rPr lang="en-GB" sz="1800" dirty="0"/>
              <a:t>the determinant gives us the signed are of the parallelogram</a:t>
            </a:r>
          </a:p>
          <a:p>
            <a:endParaRPr lang="en-GB" sz="1800" dirty="0"/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05BFBC-3360-4658-AD44-05AF337A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9" t="17932" r="19978" b="38010"/>
          <a:stretch/>
        </p:blipFill>
        <p:spPr>
          <a:xfrm>
            <a:off x="5327373" y="932887"/>
            <a:ext cx="3758852" cy="3582853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F1E3C3-BEAA-481A-8806-B0F697F7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19" y="2521864"/>
            <a:ext cx="4452517" cy="8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1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887042" cy="818910"/>
          </a:xfrm>
        </p:spPr>
        <p:txBody>
          <a:bodyPr/>
          <a:lstStyle/>
          <a:p>
            <a:r>
              <a:rPr lang="en-GB" sz="1800" dirty="0"/>
              <a:t>For a point </a:t>
            </a:r>
            <a:r>
              <a:rPr lang="en-GB" sz="1800" b="1" dirty="0"/>
              <a:t>P</a:t>
            </a:r>
            <a:r>
              <a:rPr lang="en-GB" sz="1800" dirty="0"/>
              <a:t> and a line passing by two points </a:t>
            </a:r>
            <a:r>
              <a:rPr lang="en-GB" sz="1800" b="1" dirty="0"/>
              <a:t>A</a:t>
            </a:r>
            <a:r>
              <a:rPr lang="en-GB" sz="1800" dirty="0"/>
              <a:t> and </a:t>
            </a:r>
            <a:r>
              <a:rPr lang="en-GB" sz="1800" b="1" dirty="0"/>
              <a:t>B</a:t>
            </a:r>
          </a:p>
          <a:p>
            <a:endParaRPr lang="en-GB" sz="1800" dirty="0"/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ABD08-31C7-4AA1-8F30-B6547BD5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1" t="18087" r="29070" b="36928"/>
          <a:stretch/>
        </p:blipFill>
        <p:spPr>
          <a:xfrm>
            <a:off x="5772648" y="808144"/>
            <a:ext cx="3236182" cy="370759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AC3D69E-7F29-46CA-A3A9-E09CF2EA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26" y="2074936"/>
            <a:ext cx="3962317" cy="9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9D3629E-D290-4328-AF4D-56E29003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7" y="3352414"/>
            <a:ext cx="5074344" cy="37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07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4602660" cy="818910"/>
          </a:xfrm>
        </p:spPr>
        <p:txBody>
          <a:bodyPr/>
          <a:lstStyle/>
          <a:p>
            <a:r>
              <a:rPr lang="en-GB" sz="1800" dirty="0"/>
              <a:t>he signed area is negative when the angle from the first to the second vector turns in a clockwise direction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ABD08-31C7-4AA1-8F30-B6547BD5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1" t="18087" r="29070" b="36928"/>
          <a:stretch/>
        </p:blipFill>
        <p:spPr>
          <a:xfrm>
            <a:off x="5772648" y="808144"/>
            <a:ext cx="3236182" cy="370759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AC3D69E-7F29-46CA-A3A9-E09CF2EA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26" y="2074936"/>
            <a:ext cx="3962317" cy="9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483F98A-9264-42F3-B2AE-C488AE156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31" y="3277430"/>
            <a:ext cx="4400652" cy="33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1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03851-D812-4FB6-A985-A97DCB539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Does anyone know of another way of calculating on which side of a line a point lies?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FAB2316E-AAD0-444B-9086-B2F73E33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278" y="1980104"/>
            <a:ext cx="2282528" cy="24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7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cross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1077746"/>
            <a:ext cx="7417421" cy="3223910"/>
          </a:xfrm>
        </p:spPr>
        <p:txBody>
          <a:bodyPr/>
          <a:lstStyle/>
          <a:p>
            <a:r>
              <a:rPr lang="en-GB" sz="1800" dirty="0"/>
              <a:t>can also be seen as determining the winding order</a:t>
            </a:r>
          </a:p>
          <a:p>
            <a:r>
              <a:rPr lang="en-GB" sz="1800" dirty="0"/>
              <a:t>parallel with cross product</a:t>
            </a:r>
          </a:p>
          <a:p>
            <a:r>
              <a:rPr lang="en-GB" sz="1800" dirty="0"/>
              <a:t>The magnitude of the cross product can be interpreted as the positive area of the parallelogram having AB and AP as sides </a:t>
            </a:r>
          </a:p>
          <a:p>
            <a:endParaRPr lang="en-GB" sz="1800" dirty="0"/>
          </a:p>
          <a:p>
            <a:r>
              <a:rPr lang="en-GB" sz="1800" dirty="0"/>
              <a:t>if the z-component of the cross product is negative, it lays on the negative side. </a:t>
            </a:r>
          </a:p>
          <a:p>
            <a:r>
              <a:rPr lang="en-GB" sz="1800" dirty="0"/>
              <a:t>the z-component of this cross product is calculated as</a:t>
            </a:r>
          </a:p>
          <a:p>
            <a:endParaRPr lang="en-GB" sz="1800" dirty="0"/>
          </a:p>
          <a:p>
            <a:r>
              <a:rPr lang="en-GB" sz="1800" dirty="0"/>
              <a:t>Oh? Do I see a determinant here?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4C13DD27-FC4B-4C37-90C9-1BEAF516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5" y="3725053"/>
            <a:ext cx="7838883" cy="3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CB4EECB7-1709-4CDC-B825-BDB8211BF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96" y="2390564"/>
            <a:ext cx="5078539" cy="36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7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AAB1-01C8-468C-8A49-8B9F8E03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Triangles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25A96-A53D-4249-B362-5BB97E81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93B7E-AF3D-41D9-AE43-6AA92EBFAED6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169988" y="1077913"/>
            <a:ext cx="7002462" cy="343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 now that we can determine on which side of line we are, how do we apply this to triangles?</a:t>
            </a:r>
          </a:p>
        </p:txBody>
      </p:sp>
      <p:pic>
        <p:nvPicPr>
          <p:cNvPr id="6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5A50D12A-C0DA-4932-94FC-8B6CAF982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11961"/>
          <a:stretch/>
        </p:blipFill>
        <p:spPr bwMode="auto">
          <a:xfrm>
            <a:off x="3403289" y="1927176"/>
            <a:ext cx="1973026" cy="25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5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Triangles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5250547" cy="3437994"/>
          </a:xfrm>
        </p:spPr>
        <p:txBody>
          <a:bodyPr/>
          <a:lstStyle/>
          <a:p>
            <a:r>
              <a:rPr lang="en-GB" sz="1800" dirty="0"/>
              <a:t>Pineda, J. (1988). </a:t>
            </a:r>
            <a:r>
              <a:rPr lang="en-GB" sz="1800" i="1" dirty="0"/>
              <a:t>A parallel algorithm for polygon rasterization</a:t>
            </a:r>
            <a:r>
              <a:rPr lang="en-GB" sz="1800" dirty="0"/>
              <a:t>. 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717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96877442-0EF2-4673-88AD-7D841F5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29" y="1408405"/>
            <a:ext cx="4172709" cy="31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Function – Triangles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9" y="1077746"/>
            <a:ext cx="4605862" cy="3437994"/>
          </a:xfrm>
        </p:spPr>
        <p:txBody>
          <a:bodyPr/>
          <a:lstStyle/>
          <a:p>
            <a:r>
              <a:rPr lang="en-GB" sz="1800" dirty="0"/>
              <a:t>A triangle has 3 edges =&gt; we need to compute 3 edge functions </a:t>
            </a:r>
            <a:r>
              <a:rPr lang="en-GB" sz="1800" b="1" dirty="0"/>
              <a:t>one per edge</a:t>
            </a:r>
          </a:p>
          <a:p>
            <a:r>
              <a:rPr lang="en-GB" sz="1800" dirty="0"/>
              <a:t>If all positive then the point is inside the triangle</a:t>
            </a:r>
          </a:p>
          <a:p>
            <a:endParaRPr lang="en-GB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170" name="Picture 2" descr="Figure 1. A Triangle Can be F o r me d by Combination of Edges">
            <a:extLst>
              <a:ext uri="{FF2B5EF4-FFF2-40B4-BE49-F238E27FC236}">
                <a16:creationId xmlns:a16="http://schemas.microsoft.com/office/drawing/2014/main" id="{96877442-0EF2-4673-88AD-7D841F5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50" y="1480767"/>
            <a:ext cx="3064517" cy="22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C774D01-E568-42AD-9A9E-17CCB85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41" y="2361652"/>
            <a:ext cx="1937577" cy="20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A8DD-909E-6B48-85E9-7CFE5A74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48E9E-D62A-CD4E-B2F3-22B1E85959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Many Question?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0DBB8A1-C68E-49E3-A38E-0DD0BD21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22" y="1215740"/>
            <a:ext cx="2951700" cy="31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Feel free to ask questions at any point🙋</a:t>
            </a:r>
          </a:p>
          <a:p>
            <a:r>
              <a:rPr lang="en-GB" dirty="0"/>
              <a:t>I will ask few questions too ⁉️</a:t>
            </a:r>
          </a:p>
          <a:p>
            <a:r>
              <a:rPr lang="en-GB" dirty="0"/>
              <a:t>Learn Rust 🦀by making a software rasterizer</a:t>
            </a:r>
          </a:p>
          <a:p>
            <a:r>
              <a:rPr lang="en-GB" dirty="0"/>
              <a:t>Math + Code = very nice</a:t>
            </a:r>
          </a:p>
          <a:p>
            <a:r>
              <a:rPr lang="en-GB" dirty="0"/>
              <a:t>aspects of modern hardware rendering pipeline </a:t>
            </a:r>
          </a:p>
          <a:p>
            <a:r>
              <a:rPr lang="en-GB" dirty="0"/>
              <a:t>Lecture 10-12, Lab 13-15 </a:t>
            </a:r>
          </a:p>
          <a:p>
            <a:r>
              <a:rPr lang="en-GB" dirty="0"/>
              <a:t>Lab with supervision feat. Embark and Traverse folks💿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48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861C-0950-4EF7-A191-AD18E952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560D-CB5A-4CB1-939B-B2372174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Rasterization: a Practical Implementation</a:t>
            </a:r>
            <a:endParaRPr lang="en-GB" dirty="0"/>
          </a:p>
          <a:p>
            <a:r>
              <a:rPr lang="en-GB" dirty="0">
                <a:hlinkClick r:id="rId3"/>
              </a:rPr>
              <a:t>Optimizing Software Occlusion Culling – index | The </a:t>
            </a:r>
            <a:r>
              <a:rPr lang="en-GB" dirty="0" err="1">
                <a:hlinkClick r:id="rId3"/>
              </a:rPr>
              <a:t>ryg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  <a:p>
            <a:r>
              <a:rPr lang="en-GB" dirty="0">
                <a:hlinkClick r:id="rId4"/>
              </a:rPr>
              <a:t>Texture Mapping &amp; Polygon Rasterizing Tutorial (1/2) [C++20] – YouTube</a:t>
            </a:r>
            <a:endParaRPr lang="en-GB" dirty="0"/>
          </a:p>
          <a:p>
            <a:r>
              <a:rPr lang="en-GB" dirty="0">
                <a:hlinkClick r:id="rId5"/>
              </a:rPr>
              <a:t>3D Programming Fundamentals [Introduction] Tutorial 0 – YouTube</a:t>
            </a:r>
            <a:endParaRPr lang="en-GB" dirty="0"/>
          </a:p>
          <a:p>
            <a:r>
              <a:rPr lang="en-GB" dirty="0">
                <a:hlinkClick r:id="rId6"/>
              </a:rPr>
              <a:t>Rasterizer Algorithm Explanation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79EE-7398-4CD3-8413-FB30431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lRIiwKYYEY">
            <a:hlinkClick r:id="" action="ppaction://media"/>
            <a:extLst>
              <a:ext uri="{FF2B5EF4-FFF2-40B4-BE49-F238E27FC236}">
                <a16:creationId xmlns:a16="http://schemas.microsoft.com/office/drawing/2014/main" id="{5ED04E1A-05DA-4CBA-AFBC-7A175E603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4652" y="989974"/>
            <a:ext cx="3196665" cy="33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950E-5336-4F65-AD3A-5E908416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F272-1B5A-4930-A180-5A72C77A9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  <a:p>
            <a:r>
              <a:rPr lang="en-GB" dirty="0"/>
              <a:t>Rasterization</a:t>
            </a:r>
          </a:p>
          <a:p>
            <a:r>
              <a:rPr lang="en-GB" dirty="0"/>
              <a:t>Edge function</a:t>
            </a:r>
          </a:p>
          <a:p>
            <a:r>
              <a:rPr lang="en-GB" dirty="0" err="1"/>
              <a:t>Colored</a:t>
            </a:r>
            <a:r>
              <a:rPr lang="en-GB" dirty="0"/>
              <a:t> triangle</a:t>
            </a:r>
          </a:p>
          <a:p>
            <a:r>
              <a:rPr lang="en-GB" dirty="0"/>
              <a:t>Shading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BC61-F794-4534-A474-A96B763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2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CA11-87DB-4682-A02B-0273AA33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B367A-C40F-4823-92AA-E35781DC7F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Install Rust -&gt; https://rustup.rs/</a:t>
            </a:r>
          </a:p>
          <a:p>
            <a:r>
              <a:rPr lang="en-GB" dirty="0"/>
              <a:t>Install </a:t>
            </a:r>
            <a:r>
              <a:rPr lang="en-GB" dirty="0" err="1"/>
              <a:t>VSCode</a:t>
            </a:r>
            <a:r>
              <a:rPr lang="en-GB" dirty="0"/>
              <a:t> plug-ins</a:t>
            </a:r>
          </a:p>
          <a:p>
            <a:pPr lvl="1"/>
            <a:r>
              <a:rPr lang="en-GB" dirty="0"/>
              <a:t>Rust-</a:t>
            </a:r>
            <a:r>
              <a:rPr lang="en-GB" dirty="0" err="1"/>
              <a:t>analyzer</a:t>
            </a:r>
            <a:endParaRPr lang="en-GB" dirty="0"/>
          </a:p>
          <a:p>
            <a:pPr lvl="1"/>
            <a:r>
              <a:rPr lang="en-GB" dirty="0"/>
              <a:t>Better TOML</a:t>
            </a:r>
          </a:p>
          <a:p>
            <a:pPr lvl="1"/>
            <a:r>
              <a:rPr lang="en-GB" dirty="0"/>
              <a:t>crates</a:t>
            </a:r>
          </a:p>
          <a:p>
            <a:r>
              <a:rPr lang="en-GB" dirty="0"/>
              <a:t>C/C++ (for debugger in </a:t>
            </a:r>
            <a:r>
              <a:rPr lang="en-GB" dirty="0" err="1"/>
              <a:t>vscode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6898-27FD-4D85-BDA8-91B049A2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Rasterization vs Raytracing</a:t>
            </a:r>
          </a:p>
          <a:p>
            <a:pPr lvl="1"/>
            <a:r>
              <a:rPr lang="en-GB" dirty="0"/>
              <a:t>object vs pixel centric</a:t>
            </a:r>
          </a:p>
          <a:p>
            <a:pPr lvl="1"/>
            <a:r>
              <a:rPr lang="en-GB" dirty="0"/>
              <a:t>Project vs ray polygon intersection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78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Rasterization vs Raytracing</a:t>
            </a:r>
          </a:p>
          <a:p>
            <a:pPr lvl="1"/>
            <a:r>
              <a:rPr lang="en-GB" dirty="0"/>
              <a:t>object vs pixel centric</a:t>
            </a:r>
          </a:p>
          <a:p>
            <a:pPr lvl="1"/>
            <a:r>
              <a:rPr lang="en-GB" dirty="0"/>
              <a:t>Triangle projection vs Ray intersection</a:t>
            </a:r>
          </a:p>
          <a:p>
            <a:r>
              <a:rPr lang="en-GB" dirty="0"/>
              <a:t>Rasterization consists in generating a pixel representation from:</a:t>
            </a:r>
          </a:p>
          <a:p>
            <a:pPr lvl="1"/>
            <a:r>
              <a:rPr lang="en-GB" sz="1800" dirty="0"/>
              <a:t>2D shapes (</a:t>
            </a:r>
            <a:r>
              <a:rPr lang="en-GB" sz="1800" dirty="0" err="1"/>
              <a:t>e.g</a:t>
            </a:r>
            <a:r>
              <a:rPr lang="en-GB" sz="1800" dirty="0"/>
              <a:t> vector graphics)</a:t>
            </a:r>
          </a:p>
          <a:p>
            <a:pPr lvl="1"/>
            <a:r>
              <a:rPr lang="en-GB" sz="1800" dirty="0"/>
              <a:t>points</a:t>
            </a:r>
          </a:p>
          <a:p>
            <a:pPr lvl="1"/>
            <a:r>
              <a:rPr lang="en-GB" sz="1800" dirty="0"/>
              <a:t>lines </a:t>
            </a:r>
          </a:p>
          <a:p>
            <a:pPr lvl="1"/>
            <a:r>
              <a:rPr lang="en-GB" sz="1800" dirty="0"/>
              <a:t>splines</a:t>
            </a:r>
          </a:p>
          <a:p>
            <a:pPr lvl="1"/>
            <a:r>
              <a:rPr lang="en-GB" sz="1800" dirty="0"/>
              <a:t>polygons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1026" name="Picture 2" descr="How to Safely Enable SVG Support in WordPress (Manually &amp;amp; Via Plugin)">
            <a:extLst>
              <a:ext uri="{FF2B5EF4-FFF2-40B4-BE49-F238E27FC236}">
                <a16:creationId xmlns:a16="http://schemas.microsoft.com/office/drawing/2014/main" id="{7EA3CE3F-0802-46DE-AAAA-AFC9607A3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0"/>
          <a:stretch/>
        </p:blipFill>
        <p:spPr bwMode="auto">
          <a:xfrm>
            <a:off x="5651230" y="2834161"/>
            <a:ext cx="3248598" cy="178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53A5F81-B0CA-41B7-9BCE-089DAECB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514" y="1162917"/>
            <a:ext cx="1704314" cy="1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6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Why do we use triangles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dirty="0"/>
              <a:t>Triangle is the simplest triangle</a:t>
            </a:r>
          </a:p>
          <a:p>
            <a:r>
              <a:rPr lang="en-GB" sz="1800" dirty="0"/>
              <a:t>All polygons (convex and concaves) can be subdivided in triangles</a:t>
            </a:r>
          </a:p>
          <a:p>
            <a:r>
              <a:rPr lang="en-GB" sz="1800" dirty="0"/>
              <a:t>For 3D objects we use a collection of triangles (Mesh) which defines the surface of the object.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2054" name="Picture 6" descr="LOD">
            <a:extLst>
              <a:ext uri="{FF2B5EF4-FFF2-40B4-BE49-F238E27FC236}">
                <a16:creationId xmlns:a16="http://schemas.microsoft.com/office/drawing/2014/main" id="{C9F5AADA-1C08-46EF-A4F5-F7C6B1637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3"/>
          <a:stretch/>
        </p:blipFill>
        <p:spPr bwMode="auto">
          <a:xfrm>
            <a:off x="2191973" y="2416309"/>
            <a:ext cx="5229225" cy="213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98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67A-5594-4F01-BC79-702059EA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CB8F-7665-4EBD-92D2-F579D9DEF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dirty="0"/>
              <a:t>Which pixels should we fill?</a:t>
            </a:r>
          </a:p>
          <a:p>
            <a:r>
              <a:rPr lang="en-GB" sz="1800" dirty="0"/>
              <a:t>Algorithms:</a:t>
            </a:r>
          </a:p>
          <a:p>
            <a:pPr lvl="1"/>
            <a:r>
              <a:rPr lang="en-GB" sz="1800" dirty="0"/>
              <a:t>Scanline</a:t>
            </a:r>
          </a:p>
          <a:p>
            <a:pPr lvl="1"/>
            <a:r>
              <a:rPr lang="en-GB" sz="1800" dirty="0" err="1"/>
              <a:t>Bresenham</a:t>
            </a:r>
            <a:endParaRPr lang="en-GB" sz="1800" dirty="0"/>
          </a:p>
          <a:p>
            <a:pPr lvl="1"/>
            <a:r>
              <a:rPr lang="en-GB" sz="1800" b="1" dirty="0"/>
              <a:t>Edge function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83C1-9200-4C6E-B54F-36F6CB0B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E87D7F-A6AD-48CA-A6CD-D8E6B8AC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39" y="971497"/>
            <a:ext cx="26860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D63CBF-2910-448E-B145-B5FAB05C3894}"/>
              </a:ext>
            </a:extLst>
          </p:cNvPr>
          <p:cNvSpPr txBox="1"/>
          <p:nvPr/>
        </p:nvSpPr>
        <p:spPr>
          <a:xfrm>
            <a:off x="1450593" y="4650128"/>
            <a:ext cx="38251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http://www.sunshine2k.de/coding/java/TriangleRasterization/TriangleRasterization.html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9583FCE-5C64-4198-9D07-FBAACEFA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93" y="537655"/>
            <a:ext cx="1704314" cy="1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796D033-22A9-4980-831D-B1D8C2000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189" y="2695326"/>
            <a:ext cx="1952811" cy="17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89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BUas PowerPoint Template.potx" id="{8C23885B-71E2-4BA8-B617-D053A5F6A1EE}" vid="{A1B00530-9B57-444D-AFC0-C7257D1DB9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8E137BD081B4484CA8EF64E94E54D" ma:contentTypeVersion="10" ma:contentTypeDescription="Create a new document." ma:contentTypeScope="" ma:versionID="db32c79d9fbdc4c821ae5ad5f227704d">
  <xsd:schema xmlns:xsd="http://www.w3.org/2001/XMLSchema" xmlns:xs="http://www.w3.org/2001/XMLSchema" xmlns:p="http://schemas.microsoft.com/office/2006/metadata/properties" xmlns:ns3="781c996c-ae17-4da0-a444-a870935b1107" xmlns:ns4="39dddd5c-da13-44ae-8331-9d4c5c63183a" targetNamespace="http://schemas.microsoft.com/office/2006/metadata/properties" ma:root="true" ma:fieldsID="bc728ce41bb7479349faaaba4cce56a4" ns3:_="" ns4:_="">
    <xsd:import namespace="781c996c-ae17-4da0-a444-a870935b1107"/>
    <xsd:import namespace="39dddd5c-da13-44ae-8331-9d4c5c631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c996c-ae17-4da0-a444-a870935b1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ddd5c-da13-44ae-8331-9d4c5c6318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93E54B-E633-482D-8488-A7D0AD4BD787}">
  <ds:schemaRefs>
    <ds:schemaRef ds:uri="http://purl.org/dc/elements/1.1/"/>
    <ds:schemaRef ds:uri="781c996c-ae17-4da0-a444-a870935b1107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9dddd5c-da13-44ae-8331-9d4c5c63183a"/>
  </ds:schemaRefs>
</ds:datastoreItem>
</file>

<file path=customXml/itemProps2.xml><?xml version="1.0" encoding="utf-8"?>
<ds:datastoreItem xmlns:ds="http://schemas.openxmlformats.org/officeDocument/2006/customXml" ds:itemID="{EAE7737C-A0FD-445D-9555-1EEDE285A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1c996c-ae17-4da0-a444-a870935b1107"/>
    <ds:schemaRef ds:uri="39dddd5c-da13-44ae-8331-9d4c5c631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9A2B7-866C-469E-86A8-D85AC6BC44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552</Words>
  <Application>Microsoft Office PowerPoint</Application>
  <PresentationFormat>On-screen Show (16:9)</PresentationFormat>
  <Paragraphs>103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System Font Regular</vt:lpstr>
      <vt:lpstr>Open Sans Light</vt:lpstr>
      <vt:lpstr>Arial</vt:lpstr>
      <vt:lpstr>Calibri</vt:lpstr>
      <vt:lpstr>Open Sans SemiBold</vt:lpstr>
      <vt:lpstr>Open Sans</vt:lpstr>
      <vt:lpstr>Office Theme</vt:lpstr>
      <vt:lpstr>Rusterizer Masterclass “Hello Triangle!”</vt:lpstr>
      <vt:lpstr>Welcome!</vt:lpstr>
      <vt:lpstr>Welcome!</vt:lpstr>
      <vt:lpstr>Agenda</vt:lpstr>
      <vt:lpstr>Setup</vt:lpstr>
      <vt:lpstr>Rasterization</vt:lpstr>
      <vt:lpstr>Rasterization</vt:lpstr>
      <vt:lpstr>Why do we use triangles</vt:lpstr>
      <vt:lpstr>Rasterization algorithms</vt:lpstr>
      <vt:lpstr>Edge Function</vt:lpstr>
      <vt:lpstr>Edge Function</vt:lpstr>
      <vt:lpstr>Edge Function</vt:lpstr>
      <vt:lpstr>Edge Function</vt:lpstr>
      <vt:lpstr>Edge Function</vt:lpstr>
      <vt:lpstr>Edge Function – cross product</vt:lpstr>
      <vt:lpstr>Edge function – Triangles</vt:lpstr>
      <vt:lpstr>Edge Function – Triangles </vt:lpstr>
      <vt:lpstr>Edge Function – Triangles </vt:lpstr>
      <vt:lpstr>Thank you!</vt:lpstr>
      <vt:lpstr>Resources</vt:lpstr>
    </vt:vector>
  </TitlesOfParts>
  <Manager/>
  <Company>NHTV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1003161</dc:creator>
  <cp:keywords/>
  <dc:description/>
  <cp:lastModifiedBy>Quartesan, Luca</cp:lastModifiedBy>
  <cp:revision>13</cp:revision>
  <dcterms:created xsi:type="dcterms:W3CDTF">2018-08-24T12:42:56Z</dcterms:created>
  <dcterms:modified xsi:type="dcterms:W3CDTF">2022-02-03T19:43:56Z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0x01010080F8E137BD081B4484CA8EF64E94E54D</vt:lpwstr>
  </property>
</Properties>
</file>